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1"/>
  </p:notesMasterIdLst>
  <p:handoutMasterIdLst>
    <p:handoutMasterId r:id="rId12"/>
  </p:handoutMasterIdLst>
  <p:sldIdLst>
    <p:sldId id="256" r:id="rId2"/>
    <p:sldId id="338" r:id="rId3"/>
    <p:sldId id="339" r:id="rId4"/>
    <p:sldId id="342" r:id="rId5"/>
    <p:sldId id="340" r:id="rId6"/>
    <p:sldId id="343" r:id="rId7"/>
    <p:sldId id="344" r:id="rId8"/>
    <p:sldId id="345" r:id="rId9"/>
    <p:sldId id="334" r:id="rId10"/>
  </p:sldIdLst>
  <p:sldSz cx="12192000" cy="6858000"/>
  <p:notesSz cx="6858000" cy="9144000"/>
  <p:embeddedFontLst>
    <p:embeddedFont>
      <p:font typeface="Open Sans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S PGothic" panose="020B0600070205080204" pitchFamily="34" charset="-128"/>
      <p:regular r:id="rId21"/>
    </p:embeddedFont>
    <p:embeddedFont>
      <p:font typeface="Cambria Math" panose="02040503050406030204" pitchFamily="18" charset="0"/>
      <p:regular r:id="rId2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38"/>
            <p14:sldId id="339"/>
            <p14:sldId id="342"/>
            <p14:sldId id="340"/>
            <p14:sldId id="343"/>
            <p14:sldId id="344"/>
            <p14:sldId id="345"/>
            <p14:sldId id="334"/>
          </p14:sldIdLst>
        </p14:section>
        <p14:section name="Hinweise zur Formatierung und zum Layout" id="{274ED286-D647-4C8E-BE4C-8F6AF0A391F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CF02"/>
    <a:srgbClr val="93C356"/>
    <a:srgbClr val="9FD6FF"/>
    <a:srgbClr val="28618C"/>
    <a:srgbClr val="99BAD3"/>
    <a:srgbClr val="13A983"/>
    <a:srgbClr val="009BA4"/>
    <a:srgbClr val="539DC5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18842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für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Elektro-</a:t>
            </a:r>
            <a:r>
              <a:rPr lang="de-DE" altLang="en-US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Informations</a:t>
            </a:r>
            <a:r>
              <a:rPr lang="de-DE" altLang="en-US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technik, Professur für Grundlagen der Elektrotechnik und Elektronik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82000" y="2575239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err="1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</a:t>
            </a:r>
            <a:r>
              <a:rPr lang="de-DE" altLang="en-US" sz="1600" baseline="0" dirty="0" smtClean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de-DE" altLang="en-US" sz="1600" dirty="0" smtClean="0">
              <a:solidFill>
                <a:schemeClr val="bg1">
                  <a:alpha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599" y="2988639"/>
            <a:ext cx="80224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Handeling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altLang="en-US" sz="3200" b="1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3200" b="1" baseline="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endParaRPr lang="de-DE" altLang="en-US" sz="3200" b="1" baseline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eaLnBrk="1" hangingPunct="1">
              <a:defRPr/>
            </a:pPr>
            <a:endParaRPr lang="de-DE" altLang="en-US" sz="2800" b="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599" y="6000672"/>
            <a:ext cx="22019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Prof. Ronald Tetzlaff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191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Steffen Seitz, Marvin Arnold &amp; Markus Fritzsche	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639157" y="6022703"/>
            <a:ext cx="219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de-DE" altLang="en-US" sz="1800" kern="120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Dresden, 19-23.10.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 smtClean="0"/>
              <a:t>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 smtClean="0">
                <a:solidFill>
                  <a:schemeClr val="bg2"/>
                </a:solidFill>
              </a:rPr>
              <a:t>Deep</a:t>
            </a:r>
            <a:r>
              <a:rPr lang="de-DE" sz="800" dirty="0" smtClean="0">
                <a:solidFill>
                  <a:schemeClr val="bg2"/>
                </a:solidFill>
              </a:rPr>
              <a:t> Learning mit </a:t>
            </a:r>
            <a:r>
              <a:rPr lang="de-DE" sz="800" dirty="0" err="1" smtClean="0">
                <a:solidFill>
                  <a:schemeClr val="bg2"/>
                </a:solidFill>
              </a:rPr>
              <a:t>Keras</a:t>
            </a:r>
            <a:r>
              <a:rPr lang="de-DE" sz="800" dirty="0" smtClean="0">
                <a:solidFill>
                  <a:schemeClr val="bg2"/>
                </a:solidFill>
              </a:rPr>
              <a:t> </a:t>
            </a: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Steffen Seitz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FliK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 2020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Pre-Adjustments</a:t>
            </a:r>
            <a:r>
              <a:rPr lang="de-DE" dirty="0" smtClean="0"/>
              <a:t>  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err="1"/>
              <a:t>Normalization</a:t>
            </a:r>
            <a:endParaRPr lang="de-DE" b="0" dirty="0"/>
          </a:p>
        </p:txBody>
      </p:sp>
      <p:sp>
        <p:nvSpPr>
          <p:cNvPr id="11" name="Textfeld 10"/>
          <p:cNvSpPr txBox="1"/>
          <p:nvPr/>
        </p:nvSpPr>
        <p:spPr>
          <a:xfrm>
            <a:off x="1661806" y="5371150"/>
            <a:ext cx="84546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scale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variance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zero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265279" y="5026741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err="1" smtClean="0"/>
              <a:t>skewed</a:t>
            </a:r>
            <a:r>
              <a:rPr lang="de-DE" b="1" dirty="0" smtClean="0"/>
              <a:t> </a:t>
            </a:r>
            <a:r>
              <a:rPr lang="de-DE" b="1" dirty="0" err="1" smtClean="0"/>
              <a:t>classes</a:t>
            </a:r>
            <a:r>
              <a:rPr lang="de-DE" dirty="0" smtClean="0"/>
              <a:t>, </a:t>
            </a:r>
            <a:r>
              <a:rPr lang="de-DE" dirty="0" err="1" smtClean="0"/>
              <a:t>learning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slower</a:t>
            </a:r>
            <a:r>
              <a:rPr lang="de-DE" dirty="0" smtClean="0"/>
              <a:t>!</a:t>
            </a:r>
            <a:endParaRPr lang="de-DE" dirty="0"/>
          </a:p>
        </p:txBody>
      </p:sp>
      <p:cxnSp>
        <p:nvCxnSpPr>
          <p:cNvPr id="14" name="Gerade Verbindung mit Pfeil 13"/>
          <p:cNvCxnSpPr/>
          <p:nvPr/>
        </p:nvCxnSpPr>
        <p:spPr>
          <a:xfrm flipV="1">
            <a:off x="3157735" y="2635608"/>
            <a:ext cx="0" cy="21098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157735" y="4745471"/>
            <a:ext cx="2414886" cy="40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5511674" y="4745471"/>
                <a:ext cx="293414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674" y="4745471"/>
                <a:ext cx="293414" cy="249299"/>
              </a:xfrm>
              <a:prstGeom prst="rect">
                <a:avLst/>
              </a:prstGeom>
              <a:blipFill>
                <a:blip r:embed="rId2"/>
                <a:stretch>
                  <a:fillRect l="-6250" r="-6250" b="-170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2811593" y="2493313"/>
                <a:ext cx="298223" cy="2492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93" y="2493313"/>
                <a:ext cx="298223" cy="249299"/>
              </a:xfrm>
              <a:prstGeom prst="rect">
                <a:avLst/>
              </a:prstGeom>
              <a:blipFill>
                <a:blip r:embed="rId3"/>
                <a:stretch>
                  <a:fillRect l="-6122" r="-6122" b="-170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llipse 22"/>
          <p:cNvSpPr/>
          <p:nvPr/>
        </p:nvSpPr>
        <p:spPr>
          <a:xfrm>
            <a:off x="3653769" y="2913605"/>
            <a:ext cx="1575099" cy="15316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3457745" y="2712202"/>
            <a:ext cx="1941816" cy="1933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3827396" y="3110516"/>
            <a:ext cx="1210867" cy="11772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3995996" y="3269888"/>
            <a:ext cx="864096" cy="8413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4158976" y="3405820"/>
            <a:ext cx="524736" cy="5540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lussdiagramm: Verbinder 27"/>
          <p:cNvSpPr/>
          <p:nvPr/>
        </p:nvSpPr>
        <p:spPr>
          <a:xfrm flipV="1">
            <a:off x="4394431" y="3679446"/>
            <a:ext cx="46888" cy="45719"/>
          </a:xfrm>
          <a:prstGeom prst="flowChartConnector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mit Pfeil 28"/>
          <p:cNvCxnSpPr>
            <a:stCxn id="24" idx="3"/>
            <a:endCxn id="23" idx="3"/>
          </p:cNvCxnSpPr>
          <p:nvPr/>
        </p:nvCxnSpPr>
        <p:spPr>
          <a:xfrm flipV="1">
            <a:off x="3742117" y="4220977"/>
            <a:ext cx="142320" cy="1415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3" idx="3"/>
            <a:endCxn id="25" idx="3"/>
          </p:cNvCxnSpPr>
          <p:nvPr/>
        </p:nvCxnSpPr>
        <p:spPr>
          <a:xfrm flipV="1">
            <a:off x="3884437" y="4115358"/>
            <a:ext cx="120286" cy="1056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5" idx="3"/>
            <a:endCxn id="26" idx="3"/>
          </p:cNvCxnSpPr>
          <p:nvPr/>
        </p:nvCxnSpPr>
        <p:spPr>
          <a:xfrm flipV="1">
            <a:off x="4004723" y="3987985"/>
            <a:ext cx="117817" cy="1273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26" idx="3"/>
            <a:endCxn id="27" idx="3"/>
          </p:cNvCxnSpPr>
          <p:nvPr/>
        </p:nvCxnSpPr>
        <p:spPr>
          <a:xfrm flipV="1">
            <a:off x="4122540" y="3878730"/>
            <a:ext cx="113282" cy="1092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27" idx="3"/>
            <a:endCxn id="28" idx="0"/>
          </p:cNvCxnSpPr>
          <p:nvPr/>
        </p:nvCxnSpPr>
        <p:spPr>
          <a:xfrm flipV="1">
            <a:off x="4235822" y="3725165"/>
            <a:ext cx="182053" cy="1535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 flipV="1">
            <a:off x="6799980" y="2655301"/>
            <a:ext cx="0" cy="21098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>
              <a:xfrm>
                <a:off x="6479840" y="2516801"/>
                <a:ext cx="298223" cy="2492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840" y="2516801"/>
                <a:ext cx="298223" cy="249299"/>
              </a:xfrm>
              <a:prstGeom prst="rect">
                <a:avLst/>
              </a:prstGeom>
              <a:blipFill>
                <a:blip r:embed="rId4"/>
                <a:stretch>
                  <a:fillRect l="-8163" r="-4082"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lipse 37"/>
          <p:cNvSpPr/>
          <p:nvPr/>
        </p:nvSpPr>
        <p:spPr>
          <a:xfrm>
            <a:off x="7304036" y="3258057"/>
            <a:ext cx="1519008" cy="8859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7092632" y="3105656"/>
            <a:ext cx="1941816" cy="1164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/>
              <p:cNvSpPr txBox="1"/>
              <p:nvPr/>
            </p:nvSpPr>
            <p:spPr>
              <a:xfrm>
                <a:off x="8114056" y="2655301"/>
                <a:ext cx="259815" cy="2492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Textfeld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056" y="2655301"/>
                <a:ext cx="259815" cy="249299"/>
              </a:xfrm>
              <a:prstGeom prst="rect">
                <a:avLst/>
              </a:prstGeom>
              <a:blipFill>
                <a:blip r:embed="rId5"/>
                <a:stretch>
                  <a:fillRect l="-6977" r="-4651" b="-1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/>
              <p:cNvSpPr txBox="1"/>
              <p:nvPr/>
            </p:nvSpPr>
            <p:spPr>
              <a:xfrm>
                <a:off x="7579638" y="2649097"/>
                <a:ext cx="497059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Textfeld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638" y="2649097"/>
                <a:ext cx="497059" cy="249299"/>
              </a:xfrm>
              <a:prstGeom prst="rect">
                <a:avLst/>
              </a:prstGeom>
              <a:blipFill>
                <a:blip r:embed="rId6"/>
                <a:stretch>
                  <a:fillRect l="-4878" r="-7317" b="-17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/>
              <p:cNvSpPr txBox="1"/>
              <p:nvPr/>
            </p:nvSpPr>
            <p:spPr>
              <a:xfrm>
                <a:off x="3935782" y="2384308"/>
                <a:ext cx="1102481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nor/>
                          </m:rPr>
                          <a:rPr lang="de-DE" dirty="0"/>
                          <m:t>≤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de-DE" dirty="0"/>
                      <m:t>≤</m:t>
                    </m:r>
                  </m:oMath>
                </a14:m>
                <a:r>
                  <a:rPr lang="de-DE" dirty="0" smtClean="0"/>
                  <a:t> 1</a:t>
                </a:r>
                <a:endParaRPr lang="de-DE" dirty="0"/>
              </a:p>
            </p:txBody>
          </p:sp>
        </mc:Choice>
        <mc:Fallback xmlns="">
          <p:sp>
            <p:nvSpPr>
              <p:cNvPr id="54" name="Textfeld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82" y="2384308"/>
                <a:ext cx="1102481" cy="249299"/>
              </a:xfrm>
              <a:prstGeom prst="rect">
                <a:avLst/>
              </a:prstGeom>
              <a:blipFill>
                <a:blip r:embed="rId7"/>
                <a:stretch>
                  <a:fillRect l="-6667" t="-26829" r="-11111" b="-51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Ellipse 54"/>
          <p:cNvSpPr/>
          <p:nvPr/>
        </p:nvSpPr>
        <p:spPr>
          <a:xfrm>
            <a:off x="7456436" y="3405820"/>
            <a:ext cx="1215752" cy="6160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7628072" y="3525513"/>
            <a:ext cx="864096" cy="3943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>
          <a:xfrm>
            <a:off x="7803000" y="3630756"/>
            <a:ext cx="539262" cy="1824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Flussdiagramm: Verbinder 57"/>
          <p:cNvSpPr/>
          <p:nvPr/>
        </p:nvSpPr>
        <p:spPr>
          <a:xfrm flipV="1">
            <a:off x="8036676" y="3699139"/>
            <a:ext cx="46888" cy="45719"/>
          </a:xfrm>
          <a:prstGeom prst="flowChartConnector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9" name="Gerade Verbindung mit Pfeil 58"/>
          <p:cNvCxnSpPr/>
          <p:nvPr/>
        </p:nvCxnSpPr>
        <p:spPr>
          <a:xfrm>
            <a:off x="7183609" y="3930031"/>
            <a:ext cx="342881" cy="842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V="1">
            <a:off x="7526490" y="3990718"/>
            <a:ext cx="251904" cy="235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endCxn id="56" idx="4"/>
          </p:cNvCxnSpPr>
          <p:nvPr/>
        </p:nvCxnSpPr>
        <p:spPr>
          <a:xfrm flipV="1">
            <a:off x="7778394" y="3919906"/>
            <a:ext cx="281726" cy="683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56" idx="4"/>
            <a:endCxn id="56" idx="5"/>
          </p:cNvCxnSpPr>
          <p:nvPr/>
        </p:nvCxnSpPr>
        <p:spPr>
          <a:xfrm flipV="1">
            <a:off x="8060120" y="3862148"/>
            <a:ext cx="305504" cy="577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6" idx="5"/>
            <a:endCxn id="57" idx="6"/>
          </p:cNvCxnSpPr>
          <p:nvPr/>
        </p:nvCxnSpPr>
        <p:spPr>
          <a:xfrm flipH="1" flipV="1">
            <a:off x="8342262" y="3721998"/>
            <a:ext cx="23362" cy="1401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57" idx="6"/>
            <a:endCxn id="58" idx="7"/>
          </p:cNvCxnSpPr>
          <p:nvPr/>
        </p:nvCxnSpPr>
        <p:spPr>
          <a:xfrm flipH="1">
            <a:off x="8076697" y="3721998"/>
            <a:ext cx="265565" cy="16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>
            <a:off x="6799979" y="4755789"/>
            <a:ext cx="2414886" cy="40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/>
              <p:cNvSpPr txBox="1"/>
              <p:nvPr/>
            </p:nvSpPr>
            <p:spPr>
              <a:xfrm>
                <a:off x="9236782" y="4729887"/>
                <a:ext cx="293414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Textfeld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782" y="4729887"/>
                <a:ext cx="293414" cy="249299"/>
              </a:xfrm>
              <a:prstGeom prst="rect">
                <a:avLst/>
              </a:prstGeom>
              <a:blipFill>
                <a:blip r:embed="rId8"/>
                <a:stretch>
                  <a:fillRect l="-6250" r="-6250"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feld 66"/>
          <p:cNvSpPr txBox="1"/>
          <p:nvPr/>
        </p:nvSpPr>
        <p:spPr>
          <a:xfrm>
            <a:off x="1340436" y="1405327"/>
            <a:ext cx="77768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Data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normalized</a:t>
            </a:r>
            <a:r>
              <a:rPr lang="de-DE" dirty="0" smtClean="0"/>
              <a:t>,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. 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3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rafik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1" y="3599426"/>
            <a:ext cx="1656184" cy="717110"/>
          </a:xfrm>
          <a:prstGeom prst="rect">
            <a:avLst/>
          </a:prstGeom>
        </p:spPr>
      </p:pic>
      <p:sp>
        <p:nvSpPr>
          <p:cNvPr id="72" name="Rechteck 71"/>
          <p:cNvSpPr/>
          <p:nvPr/>
        </p:nvSpPr>
        <p:spPr>
          <a:xfrm>
            <a:off x="4020598" y="3599426"/>
            <a:ext cx="1640898" cy="709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3582565" y="1761437"/>
            <a:ext cx="288711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Normalization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counteract</a:t>
            </a:r>
            <a:r>
              <a:rPr lang="de-DE" dirty="0" smtClean="0"/>
              <a:t> </a:t>
            </a:r>
            <a:r>
              <a:rPr lang="de-DE" dirty="0" err="1" smtClean="0"/>
              <a:t>skewed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/</a:t>
            </a:r>
            <a:r>
              <a:rPr lang="de-DE" dirty="0" err="1" smtClean="0"/>
              <a:t>classes</a:t>
            </a:r>
            <a:r>
              <a:rPr lang="de-DE" dirty="0" smtClean="0"/>
              <a:t>: 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6" y="1761437"/>
            <a:ext cx="2981741" cy="226726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49" y="4761407"/>
            <a:ext cx="2476846" cy="102884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09" y="1616741"/>
            <a:ext cx="4358355" cy="1627820"/>
          </a:xfrm>
          <a:prstGeom prst="rect">
            <a:avLst/>
          </a:prstGeom>
        </p:spPr>
      </p:pic>
      <p:sp>
        <p:nvSpPr>
          <p:cNvPr id="76" name="Rechteck 75"/>
          <p:cNvSpPr/>
          <p:nvPr/>
        </p:nvSpPr>
        <p:spPr>
          <a:xfrm>
            <a:off x="4005311" y="2479639"/>
            <a:ext cx="1679601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Normalization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068385" y="1414207"/>
            <a:ext cx="129234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Image Data</a:t>
            </a:r>
            <a:endParaRPr lang="de-DE" dirty="0"/>
          </a:p>
        </p:txBody>
      </p:sp>
      <p:sp>
        <p:nvSpPr>
          <p:cNvPr id="77" name="Rechteck 76"/>
          <p:cNvSpPr/>
          <p:nvPr/>
        </p:nvSpPr>
        <p:spPr>
          <a:xfrm>
            <a:off x="807899" y="4419775"/>
            <a:ext cx="181331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Time Series Data</a:t>
            </a:r>
            <a:endParaRPr lang="de-DE" dirty="0"/>
          </a:p>
        </p:txBody>
      </p:sp>
      <p:sp>
        <p:nvSpPr>
          <p:cNvPr id="78" name="Pfeil nach rechts 77"/>
          <p:cNvSpPr/>
          <p:nvPr/>
        </p:nvSpPr>
        <p:spPr>
          <a:xfrm>
            <a:off x="5793020" y="2683918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/>
          <p:cNvSpPr/>
          <p:nvPr/>
        </p:nvSpPr>
        <p:spPr>
          <a:xfrm>
            <a:off x="2889082" y="1604852"/>
            <a:ext cx="627300" cy="4094629"/>
          </a:xfrm>
          <a:prstGeom prst="rightBrace">
            <a:avLst>
              <a:gd name="adj1" fmla="val 8333"/>
              <a:gd name="adj2" fmla="val 27856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Pfeil nach rechts 78"/>
          <p:cNvSpPr/>
          <p:nvPr/>
        </p:nvSpPr>
        <p:spPr>
          <a:xfrm rot="16200000">
            <a:off x="4649061" y="3224622"/>
            <a:ext cx="383974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0" name="Grafik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58" y="4840490"/>
            <a:ext cx="1155212" cy="1020594"/>
          </a:xfrm>
          <a:prstGeom prst="rect">
            <a:avLst/>
          </a:prstGeom>
        </p:spPr>
      </p:pic>
      <p:sp>
        <p:nvSpPr>
          <p:cNvPr id="81" name="Pfeil nach rechts 80"/>
          <p:cNvSpPr/>
          <p:nvPr/>
        </p:nvSpPr>
        <p:spPr>
          <a:xfrm rot="5400000">
            <a:off x="6909302" y="3371325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7944638" y="2665931"/>
            <a:ext cx="1228895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Validation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2" name="Rechteck 81"/>
          <p:cNvSpPr/>
          <p:nvPr/>
        </p:nvSpPr>
        <p:spPr>
          <a:xfrm>
            <a:off x="6621604" y="2668121"/>
            <a:ext cx="975536" cy="28743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Training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3" name="Pfeil nach rechts 82"/>
          <p:cNvSpPr/>
          <p:nvPr/>
        </p:nvSpPr>
        <p:spPr>
          <a:xfrm rot="5400000">
            <a:off x="8314246" y="3356156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/>
          <p:cNvSpPr/>
          <p:nvPr/>
        </p:nvSpPr>
        <p:spPr>
          <a:xfrm>
            <a:off x="8020275" y="3878268"/>
            <a:ext cx="1153258" cy="660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rgbClr val="000000"/>
                </a:solidFill>
              </a:rPr>
              <a:t>Optimize</a:t>
            </a:r>
            <a:r>
              <a:rPr lang="de-DE" sz="1200" dirty="0" smtClean="0">
                <a:solidFill>
                  <a:srgbClr val="000000"/>
                </a:solidFill>
              </a:rPr>
              <a:t> Network Parameters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86" name="Rechteck 85"/>
          <p:cNvSpPr/>
          <p:nvPr/>
        </p:nvSpPr>
        <p:spPr>
          <a:xfrm>
            <a:off x="9357769" y="2687504"/>
            <a:ext cx="1228895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Test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9429209" y="3882949"/>
            <a:ext cx="1153258" cy="660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rgbClr val="000000"/>
                </a:solidFill>
              </a:rPr>
              <a:t>Verify</a:t>
            </a:r>
            <a:r>
              <a:rPr lang="de-DE" sz="1200" dirty="0" smtClean="0">
                <a:solidFill>
                  <a:srgbClr val="000000"/>
                </a:solidFill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</a:rPr>
              <a:t>Results</a:t>
            </a:r>
            <a:r>
              <a:rPr lang="de-DE" sz="1200" dirty="0" smtClean="0">
                <a:solidFill>
                  <a:srgbClr val="000000"/>
                </a:solidFill>
              </a:rPr>
              <a:t> on </a:t>
            </a:r>
            <a:r>
              <a:rPr lang="de-DE" sz="1200" dirty="0" err="1" smtClean="0">
                <a:solidFill>
                  <a:srgbClr val="000000"/>
                </a:solidFill>
              </a:rPr>
              <a:t>unseen</a:t>
            </a:r>
            <a:r>
              <a:rPr lang="de-DE" sz="1200" dirty="0" smtClean="0">
                <a:solidFill>
                  <a:srgbClr val="000000"/>
                </a:solidFill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</a:rPr>
              <a:t>data</a:t>
            </a:r>
            <a:endParaRPr lang="de-DE" sz="1200" dirty="0">
              <a:solidFill>
                <a:srgbClr val="000000"/>
              </a:solidFill>
            </a:endParaRPr>
          </a:p>
        </p:txBody>
      </p:sp>
      <p:pic>
        <p:nvPicPr>
          <p:cNvPr id="18" name="Grafik 17" descr="&lt;strong&gt;Einstellungen&lt;/strong&gt; Zahnräder Optionen · Kostenlose Vektorgrafik ..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5242" y="4910763"/>
            <a:ext cx="954281" cy="950321"/>
          </a:xfrm>
          <a:prstGeom prst="rect">
            <a:avLst/>
          </a:prstGeom>
        </p:spPr>
      </p:pic>
      <p:sp>
        <p:nvSpPr>
          <p:cNvPr id="88" name="Rechteck 87"/>
          <p:cNvSpPr/>
          <p:nvPr/>
        </p:nvSpPr>
        <p:spPr>
          <a:xfrm>
            <a:off x="6579573" y="3878268"/>
            <a:ext cx="1153258" cy="660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000000"/>
                </a:solidFill>
              </a:rPr>
              <a:t>Train Network </a:t>
            </a:r>
            <a:r>
              <a:rPr lang="de-DE" sz="1200" dirty="0" err="1" smtClean="0">
                <a:solidFill>
                  <a:srgbClr val="000000"/>
                </a:solidFill>
              </a:rPr>
              <a:t>Weights</a:t>
            </a:r>
            <a:endParaRPr lang="de-DE" sz="1200" dirty="0">
              <a:solidFill>
                <a:srgbClr val="000000"/>
              </a:solidFill>
            </a:endParaRPr>
          </a:p>
        </p:txBody>
      </p:sp>
      <p:pic>
        <p:nvPicPr>
          <p:cNvPr id="21" name="Grafik 20" descr="Datei:U2713.svg – Wikipedia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459" y="4931001"/>
            <a:ext cx="712974" cy="772577"/>
          </a:xfrm>
          <a:prstGeom prst="rect">
            <a:avLst/>
          </a:prstGeom>
        </p:spPr>
      </p:pic>
      <p:sp>
        <p:nvSpPr>
          <p:cNvPr id="89" name="Pfeil nach rechts 88"/>
          <p:cNvSpPr/>
          <p:nvPr/>
        </p:nvSpPr>
        <p:spPr>
          <a:xfrm rot="5400000">
            <a:off x="9725315" y="3371324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Pfeil nach rechts 89"/>
          <p:cNvSpPr/>
          <p:nvPr/>
        </p:nvSpPr>
        <p:spPr>
          <a:xfrm>
            <a:off x="7604171" y="4092199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Pfeil nach rechts 91"/>
          <p:cNvSpPr/>
          <p:nvPr/>
        </p:nvSpPr>
        <p:spPr>
          <a:xfrm>
            <a:off x="9099360" y="4092199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Pre-Adjustments</a:t>
            </a:r>
            <a:r>
              <a:rPr lang="de-DE" dirty="0" smtClean="0"/>
              <a:t>  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smtClean="0"/>
              <a:t>Train Test  Validation </a:t>
            </a:r>
            <a:r>
              <a:rPr lang="de-DE" b="0" dirty="0" err="1" smtClean="0"/>
              <a:t>splitting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223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27" y="2073120"/>
            <a:ext cx="5937215" cy="2846543"/>
          </a:xfrm>
          <a:prstGeom prst="rect">
            <a:avLst/>
          </a:prstGeom>
        </p:spPr>
      </p:pic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smtClean="0"/>
              <a:t>Label </a:t>
            </a:r>
            <a:r>
              <a:rPr lang="de-DE" dirty="0" err="1" smtClean="0"/>
              <a:t>Pre-Adjustments</a:t>
            </a:r>
            <a:r>
              <a:rPr lang="de-DE" dirty="0" smtClean="0"/>
              <a:t>  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err="1" smtClean="0"/>
              <a:t>One</a:t>
            </a:r>
            <a:r>
              <a:rPr lang="de-DE" b="0" dirty="0" smtClean="0"/>
              <a:t>-Hot Encoding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052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Keras</a:t>
            </a:r>
            <a:r>
              <a:rPr lang="de-DE" dirty="0"/>
              <a:t> </a:t>
            </a:r>
            <a:r>
              <a:rPr lang="de-DE" dirty="0" smtClean="0"/>
              <a:t>Software </a:t>
            </a:r>
            <a:br>
              <a:rPr lang="de-DE" dirty="0" smtClean="0"/>
            </a:br>
            <a:r>
              <a:rPr lang="de-DE" dirty="0" smtClean="0"/>
              <a:t>&amp; Hardware Stack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7122695" y="1379672"/>
            <a:ext cx="3712602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Keras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7122695" y="2174954"/>
            <a:ext cx="1773799" cy="758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Tensorflow</a:t>
            </a:r>
            <a:endParaRPr lang="de-DE" dirty="0" smtClean="0"/>
          </a:p>
          <a:p>
            <a:pPr algn="ctr"/>
            <a:r>
              <a:rPr lang="de-DE" dirty="0" smtClean="0"/>
              <a:t>/</a:t>
            </a:r>
            <a:r>
              <a:rPr lang="de-DE" dirty="0" err="1" smtClean="0"/>
              <a:t>Torch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127580" y="3794074"/>
            <a:ext cx="1768913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CUDA/</a:t>
            </a:r>
            <a:r>
              <a:rPr lang="de-DE" dirty="0" err="1" smtClean="0"/>
              <a:t>CuDnn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127581" y="3037164"/>
            <a:ext cx="3707715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Python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7838860" y="4550984"/>
            <a:ext cx="1057633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GPU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9020247" y="4550984"/>
            <a:ext cx="1030133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CPU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9020248" y="2174953"/>
            <a:ext cx="1815050" cy="758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Other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 smtClean="0"/>
              <a:t> e.g. </a:t>
            </a:r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9020248" y="3794074"/>
            <a:ext cx="1815050" cy="66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Blas/Eigen</a:t>
            </a:r>
            <a:endParaRPr lang="de-DE" dirty="0"/>
          </a:p>
        </p:txBody>
      </p:sp>
      <p:sp>
        <p:nvSpPr>
          <p:cNvPr id="15" name="Pfeil nach rechts 14"/>
          <p:cNvSpPr/>
          <p:nvPr/>
        </p:nvSpPr>
        <p:spPr>
          <a:xfrm rot="16200000">
            <a:off x="9495557" y="3122065"/>
            <a:ext cx="3919684" cy="43489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0" scaled="0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624212" y="1698336"/>
            <a:ext cx="539238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Keras</a:t>
            </a:r>
            <a:r>
              <a:rPr lang="de-DE" dirty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„top </a:t>
            </a:r>
            <a:r>
              <a:rPr lang="de-DE" dirty="0" err="1" smtClean="0"/>
              <a:t>level</a:t>
            </a:r>
            <a:r>
              <a:rPr lang="de-DE" dirty="0" smtClean="0"/>
              <a:t>“ </a:t>
            </a:r>
            <a:r>
              <a:rPr lang="de-DE" dirty="0" err="1" smtClean="0"/>
              <a:t>python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inheriting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libraries</a:t>
            </a:r>
            <a:r>
              <a:rPr lang="de-DE" dirty="0" smtClean="0"/>
              <a:t> </a:t>
            </a:r>
            <a:r>
              <a:rPr lang="de-DE" dirty="0" err="1" smtClean="0"/>
              <a:t>written</a:t>
            </a:r>
            <a:r>
              <a:rPr lang="de-DE" dirty="0" smtClean="0"/>
              <a:t> in </a:t>
            </a:r>
            <a:r>
              <a:rPr lang="de-DE" dirty="0" err="1" smtClean="0"/>
              <a:t>python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inherits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</a:t>
            </a:r>
            <a:r>
              <a:rPr lang="de-DE" dirty="0" err="1" smtClean="0"/>
              <a:t>networks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packages</a:t>
            </a:r>
            <a:r>
              <a:rPr lang="de-DE" dirty="0" smtClean="0"/>
              <a:t> like </a:t>
            </a:r>
            <a:r>
              <a:rPr lang="de-DE" dirty="0" err="1" smtClean="0"/>
              <a:t>tensorflow</a:t>
            </a:r>
            <a:r>
              <a:rPr lang="de-DE" dirty="0" smtClean="0"/>
              <a:t> (Google)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torch</a:t>
            </a:r>
            <a:r>
              <a:rPr lang="de-DE" dirty="0" smtClean="0"/>
              <a:t> (Facebook). 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9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Keras</a:t>
            </a:r>
            <a:r>
              <a:rPr lang="de-DE" dirty="0" smtClean="0"/>
              <a:t> </a:t>
            </a:r>
            <a:r>
              <a:rPr lang="de-DE" dirty="0" err="1" smtClean="0"/>
              <a:t>Sequential</a:t>
            </a:r>
            <a:r>
              <a:rPr lang="de-DE" dirty="0" smtClean="0"/>
              <a:t> API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73" y="2369558"/>
            <a:ext cx="5400675" cy="2981325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8667212" y="4805849"/>
            <a:ext cx="1302836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</a:t>
            </a:r>
            <a:r>
              <a:rPr lang="de-DE" dirty="0" err="1" smtClean="0">
                <a:solidFill>
                  <a:srgbClr val="000000"/>
                </a:solidFill>
              </a:rPr>
              <a:t>or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r>
              <a:rPr lang="de-DE" dirty="0" smtClean="0">
                <a:solidFill>
                  <a:srgbClr val="000000"/>
                </a:solidFill>
              </a:rPr>
              <a:t> Layer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569373" y="4824473"/>
            <a:ext cx="1490691" cy="537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Data</a:t>
            </a:r>
          </a:p>
          <a:p>
            <a:pPr algn="ctr"/>
            <a:r>
              <a:rPr lang="de-DE" dirty="0" smtClean="0">
                <a:solidFill>
                  <a:srgbClr val="000000"/>
                </a:solidFill>
              </a:rPr>
              <a:t>(Input Layer)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004302" y="5082074"/>
            <a:ext cx="1490691" cy="537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Layer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80171" y="5128913"/>
            <a:ext cx="1401864" cy="443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Layer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97" y="667455"/>
            <a:ext cx="6262029" cy="206582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2" r="59195"/>
          <a:stretch/>
        </p:blipFill>
        <p:spPr>
          <a:xfrm>
            <a:off x="1564311" y="1883748"/>
            <a:ext cx="1698171" cy="3743325"/>
          </a:xfrm>
          <a:prstGeom prst="rect">
            <a:avLst/>
          </a:prstGeom>
        </p:spPr>
      </p:pic>
      <p:sp>
        <p:nvSpPr>
          <p:cNvPr id="29" name="Rechteck 28"/>
          <p:cNvSpPr/>
          <p:nvPr/>
        </p:nvSpPr>
        <p:spPr>
          <a:xfrm>
            <a:off x="1949781" y="2424280"/>
            <a:ext cx="78377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Data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1798948" y="3344526"/>
            <a:ext cx="1072917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798948" y="4264772"/>
            <a:ext cx="1100261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1746855" y="5198087"/>
            <a:ext cx="122490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/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00563" y="1116573"/>
            <a:ext cx="351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Lets</a:t>
            </a:r>
            <a:r>
              <a:rPr lang="de-DE" sz="1800" dirty="0" smtClean="0"/>
              <a:t> </a:t>
            </a:r>
            <a:r>
              <a:rPr lang="de-DE" sz="1800" dirty="0" err="1" smtClean="0"/>
              <a:t>classify</a:t>
            </a:r>
            <a:r>
              <a:rPr lang="de-DE" sz="1800" dirty="0" smtClean="0"/>
              <a:t> </a:t>
            </a:r>
            <a:r>
              <a:rPr lang="de-DE" sz="1800" dirty="0" err="1" smtClean="0"/>
              <a:t>cloths</a:t>
            </a:r>
            <a:r>
              <a:rPr lang="de-DE" sz="1800" dirty="0" smtClean="0"/>
              <a:t> (10 </a:t>
            </a:r>
            <a:r>
              <a:rPr lang="de-DE" sz="1800" dirty="0" err="1" smtClean="0"/>
              <a:t>classes</a:t>
            </a:r>
            <a:r>
              <a:rPr lang="de-DE" sz="1800" dirty="0" smtClean="0"/>
              <a:t>)!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279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3566659" cy="684000"/>
          </a:xfrm>
        </p:spPr>
        <p:txBody>
          <a:bodyPr/>
          <a:lstStyle/>
          <a:p>
            <a:r>
              <a:rPr lang="de-DE" dirty="0" err="1" smtClean="0"/>
              <a:t>Keras</a:t>
            </a:r>
            <a:r>
              <a:rPr lang="de-DE" dirty="0" smtClean="0"/>
              <a:t> </a:t>
            </a:r>
            <a:r>
              <a:rPr lang="de-DE" dirty="0" err="1" smtClean="0"/>
              <a:t>Sequential</a:t>
            </a:r>
            <a:r>
              <a:rPr lang="de-DE" dirty="0" smtClean="0"/>
              <a:t> API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2" r="59195"/>
          <a:stretch/>
        </p:blipFill>
        <p:spPr>
          <a:xfrm>
            <a:off x="1564311" y="1883748"/>
            <a:ext cx="1698171" cy="3743325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1949781" y="2424280"/>
            <a:ext cx="78377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Data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1798948" y="3344526"/>
            <a:ext cx="1072917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798948" y="4264772"/>
            <a:ext cx="1100261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746855" y="5198087"/>
            <a:ext cx="122490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/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1681208"/>
            <a:ext cx="3334215" cy="9907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760962"/>
            <a:ext cx="5763429" cy="54300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3178261"/>
            <a:ext cx="3705742" cy="55252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5096319" y="313052"/>
            <a:ext cx="15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Load Data: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5096320" y="1302964"/>
            <a:ext cx="15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Model: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5106892" y="2745170"/>
            <a:ext cx="214683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Optimizer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4019437"/>
            <a:ext cx="3267531" cy="23815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5630524"/>
            <a:ext cx="2791215" cy="238158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5106892" y="3730788"/>
            <a:ext cx="214683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Train </a:t>
            </a:r>
            <a:r>
              <a:rPr lang="de-DE" dirty="0" err="1" smtClean="0"/>
              <a:t>the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5126167" y="4317103"/>
            <a:ext cx="214683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Test </a:t>
            </a:r>
            <a:r>
              <a:rPr lang="de-DE" dirty="0" err="1" smtClean="0"/>
              <a:t>the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5126167" y="5285441"/>
            <a:ext cx="338774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32" y="4699126"/>
            <a:ext cx="4334480" cy="523948"/>
          </a:xfrm>
          <a:prstGeom prst="rect">
            <a:avLst/>
          </a:prstGeom>
        </p:spPr>
      </p:pic>
      <p:sp>
        <p:nvSpPr>
          <p:cNvPr id="26" name="Pfeil nach rechts 25"/>
          <p:cNvSpPr/>
          <p:nvPr/>
        </p:nvSpPr>
        <p:spPr>
          <a:xfrm rot="5400000">
            <a:off x="9044448" y="2889930"/>
            <a:ext cx="5522607" cy="43489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0" scaled="0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/>
          <p:cNvSpPr txBox="1"/>
          <p:nvPr/>
        </p:nvSpPr>
        <p:spPr>
          <a:xfrm>
            <a:off x="600563" y="1116573"/>
            <a:ext cx="384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 smtClean="0"/>
              <a:t>Lets</a:t>
            </a:r>
            <a:r>
              <a:rPr lang="de-DE" sz="1800" dirty="0" smtClean="0"/>
              <a:t> </a:t>
            </a:r>
            <a:r>
              <a:rPr lang="de-DE" sz="1800" dirty="0" err="1" smtClean="0"/>
              <a:t>classify</a:t>
            </a:r>
            <a:r>
              <a:rPr lang="de-DE" sz="1800" dirty="0" smtClean="0"/>
              <a:t> </a:t>
            </a:r>
            <a:r>
              <a:rPr lang="de-DE" sz="1800" dirty="0" err="1" smtClean="0"/>
              <a:t>cloths</a:t>
            </a:r>
            <a:r>
              <a:rPr lang="de-DE" sz="1800" dirty="0" smtClean="0"/>
              <a:t> (10 </a:t>
            </a:r>
            <a:r>
              <a:rPr lang="de-DE" sz="1800" dirty="0" err="1" smtClean="0"/>
              <a:t>classes</a:t>
            </a:r>
            <a:r>
              <a:rPr lang="de-DE" sz="1800" dirty="0" smtClean="0"/>
              <a:t>)!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5305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/>
          <a:lstStyle/>
          <a:p>
            <a:r>
              <a:rPr lang="de-DE" dirty="0" err="1" smtClean="0"/>
              <a:t>Keras</a:t>
            </a:r>
            <a:r>
              <a:rPr lang="de-DE" dirty="0" smtClean="0"/>
              <a:t> </a:t>
            </a:r>
            <a:r>
              <a:rPr lang="de-DE" dirty="0" err="1" smtClean="0"/>
              <a:t>Functional</a:t>
            </a:r>
            <a:r>
              <a:rPr lang="de-DE" dirty="0" smtClean="0"/>
              <a:t> API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1" r="680"/>
          <a:stretch/>
        </p:blipFill>
        <p:spPr>
          <a:xfrm>
            <a:off x="596662" y="1933789"/>
            <a:ext cx="4942102" cy="3743325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982132" y="2474321"/>
            <a:ext cx="78377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Data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831299" y="3394567"/>
            <a:ext cx="1072917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31299" y="4314813"/>
            <a:ext cx="1100261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79206" y="5248128"/>
            <a:ext cx="122490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/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87342" y="2433726"/>
            <a:ext cx="141386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Data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457814" y="3393856"/>
            <a:ext cx="1072917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363678" y="4310339"/>
            <a:ext cx="1229950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546534" y="5228664"/>
            <a:ext cx="122490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/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205004" y="5248127"/>
            <a:ext cx="1224902" cy="287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Dense</a:t>
            </a:r>
            <a:r>
              <a:rPr lang="de-DE" dirty="0" smtClean="0">
                <a:solidFill>
                  <a:srgbClr val="000000"/>
                </a:solidFill>
              </a:rPr>
              <a:t>  /</a:t>
            </a:r>
            <a:r>
              <a:rPr lang="de-DE" dirty="0" err="1" smtClean="0">
                <a:solidFill>
                  <a:srgbClr val="000000"/>
                </a:solidFill>
              </a:rPr>
              <a:t>Softmax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72668" y="1104935"/>
            <a:ext cx="870942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Let‘s</a:t>
            </a:r>
            <a:r>
              <a:rPr lang="de-DE" dirty="0" smtClean="0"/>
              <a:t> </a:t>
            </a:r>
            <a:r>
              <a:rPr lang="de-DE" dirty="0" err="1" smtClean="0"/>
              <a:t>classify</a:t>
            </a:r>
            <a:r>
              <a:rPr lang="de-DE" dirty="0" smtClean="0"/>
              <a:t> </a:t>
            </a:r>
            <a:r>
              <a:rPr lang="de-DE" dirty="0" err="1" smtClean="0"/>
              <a:t>cloth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female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male </a:t>
            </a:r>
            <a:r>
              <a:rPr lang="de-DE" dirty="0" err="1" smtClean="0"/>
              <a:t>clothing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b="1" dirty="0" err="1" smtClean="0"/>
              <a:t>neural</a:t>
            </a:r>
            <a:r>
              <a:rPr lang="de-DE" b="1" dirty="0" smtClean="0"/>
              <a:t> </a:t>
            </a:r>
            <a:r>
              <a:rPr lang="de-DE" b="1" dirty="0" err="1" smtClean="0"/>
              <a:t>network</a:t>
            </a:r>
            <a:r>
              <a:rPr lang="de-DE" dirty="0" smtClean="0"/>
              <a:t>!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gonna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b="1" dirty="0" err="1" smtClean="0"/>
              <a:t>branching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smtClean="0"/>
              <a:t>flexible </a:t>
            </a:r>
            <a:r>
              <a:rPr lang="de-DE" b="1" dirty="0" err="1" smtClean="0"/>
              <a:t>Functional</a:t>
            </a:r>
            <a:r>
              <a:rPr lang="de-DE" b="1" dirty="0" smtClean="0"/>
              <a:t> API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9" name="Pfeil nach rechts 18"/>
          <p:cNvSpPr/>
          <p:nvPr/>
        </p:nvSpPr>
        <p:spPr>
          <a:xfrm>
            <a:off x="2381309" y="3805451"/>
            <a:ext cx="493801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63" y="2793127"/>
            <a:ext cx="5179394" cy="1810003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6601375" y="2331048"/>
            <a:ext cx="182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err="1" smtClean="0"/>
              <a:t>Define</a:t>
            </a:r>
            <a:r>
              <a:rPr lang="de-DE" sz="1800" b="1" dirty="0" smtClean="0"/>
              <a:t> Model:</a:t>
            </a:r>
            <a:endParaRPr lang="de-DE" sz="18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6601375" y="4667144"/>
            <a:ext cx="366475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else</a:t>
            </a:r>
            <a:r>
              <a:rPr lang="de-DE" dirty="0" smtClean="0"/>
              <a:t> </a:t>
            </a:r>
            <a:r>
              <a:rPr lang="de-DE" dirty="0" err="1" smtClean="0"/>
              <a:t>stays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89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7032" y="2853859"/>
            <a:ext cx="10580687" cy="1198491"/>
          </a:xfrm>
        </p:spPr>
        <p:txBody>
          <a:bodyPr/>
          <a:lstStyle/>
          <a:p>
            <a:pPr algn="ctr"/>
            <a:r>
              <a:rPr lang="de-DE" dirty="0"/>
              <a:t>4</a:t>
            </a:r>
            <a:r>
              <a:rPr lang="de-DE" dirty="0" smtClean="0"/>
              <a:t>. </a:t>
            </a:r>
            <a:r>
              <a:rPr lang="de-DE" dirty="0" err="1" smtClean="0"/>
              <a:t>Exercise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Let‘s</a:t>
            </a:r>
            <a:r>
              <a:rPr lang="de-DE" sz="1400" dirty="0" smtClean="0"/>
              <a:t> </a:t>
            </a:r>
            <a:r>
              <a:rPr lang="de-DE" sz="1400" dirty="0" err="1" smtClean="0"/>
              <a:t>train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err="1" smtClean="0"/>
              <a:t>classifier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Keras</a:t>
            </a:r>
            <a:r>
              <a:rPr lang="de-DE" sz="1400" dirty="0" smtClean="0"/>
              <a:t>!</a:t>
            </a:r>
            <a:r>
              <a:rPr lang="de-DE" dirty="0" smtClean="0"/>
              <a:t> 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250</Words>
  <Application>Microsoft Office PowerPoint</Application>
  <PresentationFormat>Breitbild</PresentationFormat>
  <Paragraphs>73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Open Sans</vt:lpstr>
      <vt:lpstr>Symbol</vt:lpstr>
      <vt:lpstr>Calibri</vt:lpstr>
      <vt:lpstr>MS PGothic</vt:lpstr>
      <vt:lpstr>Cambria Math</vt:lpstr>
      <vt:lpstr>TUD_2018_16zu9</vt:lpstr>
      <vt:lpstr>PowerPoint-Präsentation</vt:lpstr>
      <vt:lpstr>Data Pre-Adjustments   Normalization</vt:lpstr>
      <vt:lpstr>Data Pre-Adjustments   Train Test  Validation splitting</vt:lpstr>
      <vt:lpstr>Label Pre-Adjustments   One-Hot Encoding</vt:lpstr>
      <vt:lpstr>The Keras Software  &amp; Hardware Stack </vt:lpstr>
      <vt:lpstr>Keras Sequential API   </vt:lpstr>
      <vt:lpstr>Keras Sequential API   </vt:lpstr>
      <vt:lpstr>Keras Functional API   </vt:lpstr>
      <vt:lpstr>4. Exercise Let‘s train our first classifier with Keras!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Steffen Seitz</cp:lastModifiedBy>
  <cp:revision>258</cp:revision>
  <dcterms:created xsi:type="dcterms:W3CDTF">2018-06-15T09:17:35Z</dcterms:created>
  <dcterms:modified xsi:type="dcterms:W3CDTF">2020-10-18T21:11:12Z</dcterms:modified>
</cp:coreProperties>
</file>